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405" r:id="rId4"/>
    <p:sldId id="407" r:id="rId5"/>
    <p:sldId id="408" r:id="rId6"/>
    <p:sldId id="263" r:id="rId7"/>
    <p:sldId id="410" r:id="rId8"/>
    <p:sldId id="266" r:id="rId9"/>
    <p:sldId id="267" r:id="rId10"/>
    <p:sldId id="274" r:id="rId11"/>
    <p:sldId id="409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9">
          <p15:clr>
            <a:srgbClr val="A4A3A4"/>
          </p15:clr>
        </p15:guide>
        <p15:guide id="3" pos="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VsKoPCerJwa1axHA972dFNqys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84" y="52"/>
      </p:cViewPr>
      <p:guideLst>
        <p:guide orient="horz" pos="2160"/>
        <p:guide pos="429"/>
        <p:guide pos="8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" Target="slides/slide2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9350" y="692150"/>
            <a:ext cx="45593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0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98" name="Google Shape;1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BF2F3D13-929B-6FD0-0111-7A579A38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>
            <a:extLst>
              <a:ext uri="{FF2B5EF4-FFF2-40B4-BE49-F238E27FC236}">
                <a16:creationId xmlns:a16="http://schemas.microsoft.com/office/drawing/2014/main" id="{03DA37B4-702A-31A9-F8FE-95CE579779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42" name="Google Shape;142;p12:notes">
            <a:extLst>
              <a:ext uri="{FF2B5EF4-FFF2-40B4-BE49-F238E27FC236}">
                <a16:creationId xmlns:a16="http://schemas.microsoft.com/office/drawing/2014/main" id="{E160BB75-131A-5561-DFEC-7E7471DEF3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37C3ECFA-71E1-58FD-FFC8-D87C94AB1B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58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A22AD73-17A7-8466-B08E-59E1A04A6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7043C9-5759-405B-8F6D-896E9CA70B7F}" type="slidenum">
              <a:rPr lang="en-US" altLang="en-US" sz="1000" smtClean="0"/>
              <a:pPr>
                <a:spcBef>
                  <a:spcPct val="0"/>
                </a:spcBef>
              </a:pPr>
              <a:t>3</a:t>
            </a:fld>
            <a:endParaRPr lang="en-US" altLang="en-US" sz="10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54407F4-B946-B5EF-216F-24B443D0E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E4D6846-186B-7B40-EFC5-5906254A5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32" tIns="44216" rIns="88432" bIns="44216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454AA6A-E359-CEDA-38B0-7C388B066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0B4318-8359-40E0-A683-1F3BDA51427F}" type="slidenum">
              <a:rPr lang="en-US" altLang="en-US" sz="1000" smtClean="0"/>
              <a:pPr>
                <a:spcBef>
                  <a:spcPct val="0"/>
                </a:spcBef>
              </a:pPr>
              <a:t>4</a:t>
            </a:fld>
            <a:endParaRPr lang="en-US" altLang="en-US" sz="10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5943189-385F-7974-34E4-4D1BF5D69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1E6CA90-C7D4-63E1-FC87-5AFF53D7D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/>
          <a:lstStyle/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Anything else we could show to support economic benefit of Imitrex or 100 mg?</a:t>
            </a:r>
          </a:p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Every minute the cost to employers.</a:t>
            </a:r>
          </a:p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Cost to have one of their assistants out with migraine for a year.</a:t>
            </a:r>
          </a:p>
          <a:p>
            <a:pPr marL="228600" indent="-228600">
              <a:buFontTx/>
              <a:buChar char="•"/>
            </a:pPr>
            <a:endParaRPr lang="en-US" altLang="en-US">
              <a:latin typeface="Times New Roman" panose="02020603050405020304" pitchFamily="18" charset="0"/>
            </a:endParaRPr>
          </a:p>
          <a:p>
            <a:pPr marL="228600" indent="-228600">
              <a:buFontTx/>
              <a:buChar char="•"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</a:rPr>
              <a:t>Delete here - since moved to # 36 - what do you think 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454AA6A-E359-CEDA-38B0-7C388B066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0B4318-8359-40E0-A683-1F3BDA51427F}" type="slidenum">
              <a:rPr lang="en-US" altLang="en-US" sz="1000" smtClean="0"/>
              <a:pPr>
                <a:spcBef>
                  <a:spcPct val="0"/>
                </a:spcBef>
              </a:pPr>
              <a:t>5</a:t>
            </a:fld>
            <a:endParaRPr lang="en-US" altLang="en-US" sz="10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5943189-385F-7974-34E4-4D1BF5D69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1E6CA90-C7D4-63E1-FC87-5AFF53D7D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/>
          <a:lstStyle/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Anything else we could show to support economic benefit of Imitrex or 100 mg?</a:t>
            </a:r>
          </a:p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Every minute the cost to employers.</a:t>
            </a:r>
          </a:p>
          <a:p>
            <a:pPr marL="228600" indent="-228600"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Cost to have one of their assistants out with migraine for a year.</a:t>
            </a:r>
          </a:p>
          <a:p>
            <a:pPr marL="228600" indent="-228600">
              <a:buFontTx/>
              <a:buChar char="•"/>
            </a:pPr>
            <a:endParaRPr lang="en-US" altLang="en-US">
              <a:latin typeface="Times New Roman" panose="02020603050405020304" pitchFamily="18" charset="0"/>
            </a:endParaRPr>
          </a:p>
          <a:p>
            <a:pPr marL="228600" indent="-228600">
              <a:buFontTx/>
              <a:buChar char="•"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</a:rPr>
              <a:t>Delete here - since moved to # 36 - what do you think ?</a:t>
            </a:r>
          </a:p>
        </p:txBody>
      </p:sp>
    </p:spTree>
    <p:extLst>
      <p:ext uri="{BB962C8B-B14F-4D97-AF65-F5344CB8AC3E}">
        <p14:creationId xmlns:p14="http://schemas.microsoft.com/office/powerpoint/2010/main" val="166321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26304F46-1D03-D2F2-B0C3-85B4A0339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>
            <a:extLst>
              <a:ext uri="{FF2B5EF4-FFF2-40B4-BE49-F238E27FC236}">
                <a16:creationId xmlns:a16="http://schemas.microsoft.com/office/drawing/2014/main" id="{A6C03F33-C386-F4DA-53AA-463A1BACEF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2" name="Google Shape;142;p12:notes">
            <a:extLst>
              <a:ext uri="{FF2B5EF4-FFF2-40B4-BE49-F238E27FC236}">
                <a16:creationId xmlns:a16="http://schemas.microsoft.com/office/drawing/2014/main" id="{92F9D0AE-70D4-A8F9-12A7-0902B35629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78362814-B8B0-3462-EF88-4D9CA9B95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5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4" name="Google Shape;1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2" name="Google Shape;1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1479550" y="2465388"/>
            <a:ext cx="7912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2894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 rot="5400000">
            <a:off x="3378200" y="566738"/>
            <a:ext cx="4114800" cy="7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2894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 rot="5400000">
            <a:off x="5165725" y="2354263"/>
            <a:ext cx="6313488" cy="21383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 rot="5400000">
            <a:off x="811213" y="290512"/>
            <a:ext cx="6313488" cy="626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2894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gradFill>
          <a:gsLst>
            <a:gs pos="0">
              <a:srgbClr val="292078"/>
            </a:gs>
            <a:gs pos="100000">
              <a:srgbClr val="0000C2"/>
            </a:gs>
          </a:gsLst>
          <a:lin ang="54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91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1479550" y="2465388"/>
            <a:ext cx="3879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224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Font typeface="Arial"/>
              <a:buChar char="—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02894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2"/>
          </p:nvPr>
        </p:nvSpPr>
        <p:spPr>
          <a:xfrm>
            <a:off x="5511800" y="2465388"/>
            <a:ext cx="3879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224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Font typeface="Arial"/>
              <a:buChar char="—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02894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92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92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94639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92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92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94639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Font typeface="Arial"/>
              <a:buChar char="—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111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2178"/>
            </a:gs>
            <a:gs pos="100000">
              <a:srgbClr val="0000C2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3"/>
          <p:cNvPicPr preferRelativeResize="0"/>
          <p:nvPr/>
        </p:nvPicPr>
        <p:blipFill rotWithShape="1">
          <a:blip r:embed="rId13">
            <a:alphaModFix/>
          </a:blip>
          <a:srcRect l="40953" t="36058" r="15110" b="15170"/>
          <a:stretch/>
        </p:blipFill>
        <p:spPr>
          <a:xfrm>
            <a:off x="0" y="542925"/>
            <a:ext cx="9144000" cy="1449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3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body" idx="1"/>
          </p:nvPr>
        </p:nvSpPr>
        <p:spPr>
          <a:xfrm>
            <a:off x="1479550" y="2465388"/>
            <a:ext cx="7912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52425" algn="l" rtl="0">
              <a:lnSpc>
                <a:spcPct val="90000"/>
              </a:lnSpc>
              <a:spcBef>
                <a:spcPts val="2080"/>
              </a:spcBef>
              <a:spcAft>
                <a:spcPts val="0"/>
              </a:spcAft>
              <a:buClr>
                <a:schemeClr val="accent2"/>
              </a:buClr>
              <a:buSzPts val="1950"/>
              <a:buFont typeface="Arial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—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766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Arial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title"/>
          </p:nvPr>
        </p:nvSpPr>
        <p:spPr>
          <a:xfrm>
            <a:off x="835025" y="266700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body" idx="1"/>
          </p:nvPr>
        </p:nvSpPr>
        <p:spPr>
          <a:xfrm>
            <a:off x="615950" y="4018830"/>
            <a:ext cx="7912100" cy="20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dirty="0">
              <a:solidFill>
                <a:srgbClr val="FF6600"/>
              </a:solidFill>
            </a:endParaRPr>
          </a:p>
          <a:p>
            <a:pPr marL="0" lvl="0" indent="0" algn="ctr" rtl="0">
              <a:lnSpc>
                <a:spcPts val="1800"/>
              </a:lnSpc>
              <a:spcBef>
                <a:spcPts val="2560"/>
              </a:spcBef>
              <a:spcAft>
                <a:spcPts val="0"/>
              </a:spcAft>
              <a:buSzPts val="2400"/>
              <a:buNone/>
            </a:pPr>
            <a:r>
              <a:rPr lang="en-US" sz="1800" b="1" dirty="0">
                <a:solidFill>
                  <a:schemeClr val="tx2"/>
                </a:solidFill>
              </a:rPr>
              <a:t>Artificial Intelligence and Machine Learning in Headache Medicine</a:t>
            </a:r>
          </a:p>
          <a:p>
            <a:pPr marL="0" lvl="0" indent="0" algn="ctr" rtl="0">
              <a:lnSpc>
                <a:spcPts val="1800"/>
              </a:lnSpc>
              <a:spcBef>
                <a:spcPts val="2560"/>
              </a:spcBef>
              <a:spcAft>
                <a:spcPts val="0"/>
              </a:spcAft>
              <a:buSzPts val="2400"/>
              <a:buNone/>
            </a:pPr>
            <a:r>
              <a:rPr lang="en-US" sz="1800" b="1" dirty="0">
                <a:solidFill>
                  <a:schemeClr val="tx2"/>
                </a:solidFill>
              </a:rPr>
              <a:t>Chia-Chun Chiang, MD</a:t>
            </a:r>
            <a:endParaRPr sz="1800" b="1" dirty="0">
              <a:solidFill>
                <a:schemeClr val="tx2"/>
              </a:solidFill>
            </a:endParaRPr>
          </a:p>
          <a:p>
            <a:pPr marL="0" lvl="0" indent="0" algn="ctr" rtl="0">
              <a:lnSpc>
                <a:spcPct val="70833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600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70833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600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70833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dirty="0">
                <a:solidFill>
                  <a:srgbClr val="FFFF00"/>
                </a:solidFill>
              </a:rPr>
              <a:t>Alexander Mauskop, MD</a:t>
            </a:r>
            <a:endParaRPr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dirty="0"/>
              <a:t>New York Headache Center</a:t>
            </a:r>
            <a:endParaRPr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dirty="0"/>
              <a:t>Professor of Clinical Neurology</a:t>
            </a:r>
            <a:endParaRPr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dirty="0"/>
              <a:t>SUNY Health Sciences University</a:t>
            </a:r>
            <a:endParaRPr sz="1400" dirty="0"/>
          </a:p>
        </p:txBody>
      </p:sp>
      <p:pic>
        <p:nvPicPr>
          <p:cNvPr id="54" name="Google Shape;54;p1" descr="Mauskop1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23363" cy="42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46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7832262" y="4331360"/>
            <a:ext cx="1087157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Julie Mauskop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>
            <a:spLocks noGrp="1"/>
          </p:cNvSpPr>
          <p:nvPr>
            <p:ph type="title"/>
          </p:nvPr>
        </p:nvSpPr>
        <p:spPr>
          <a:xfrm>
            <a:off x="626743" y="541057"/>
            <a:ext cx="5400059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lang="en-US" sz="3200" b="0" dirty="0">
                <a:solidFill>
                  <a:srgbClr val="92D050"/>
                </a:solidFill>
              </a:rPr>
              <a:t>rTMS for migraines</a:t>
            </a:r>
            <a:endParaRPr dirty="0"/>
          </a:p>
        </p:txBody>
      </p:sp>
      <p:sp>
        <p:nvSpPr>
          <p:cNvPr id="202" name="Google Shape;202;p19"/>
          <p:cNvSpPr txBox="1">
            <a:spLocks noGrp="1"/>
          </p:cNvSpPr>
          <p:nvPr>
            <p:ph type="body" idx="1"/>
          </p:nvPr>
        </p:nvSpPr>
        <p:spPr>
          <a:xfrm>
            <a:off x="626743" y="66532"/>
            <a:ext cx="8407529" cy="599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 sz="1800" dirty="0">
                <a:solidFill>
                  <a:schemeClr val="lt2"/>
                </a:solidFill>
              </a:rPr>
              <a:t>Photo of our setup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1350"/>
              <a:buNone/>
            </a:pPr>
            <a:endParaRPr sz="1800" dirty="0"/>
          </a:p>
        </p:txBody>
      </p:sp>
      <p:sp>
        <p:nvSpPr>
          <p:cNvPr id="203" name="Google Shape;203;p19"/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F9F97-FC26-8F36-66A9-EBB9A6DE5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93"/>
            <a:ext cx="9144000" cy="68610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7A0BCD5A-5A25-C866-8610-03B7546E5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>
            <a:extLst>
              <a:ext uri="{FF2B5EF4-FFF2-40B4-BE49-F238E27FC236}">
                <a16:creationId xmlns:a16="http://schemas.microsoft.com/office/drawing/2014/main" id="{C21D4543-0661-577C-B613-AACD21C086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6743" y="541057"/>
            <a:ext cx="5400059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lang="en-US" sz="3200" b="0" dirty="0">
                <a:solidFill>
                  <a:srgbClr val="92D050"/>
                </a:solidFill>
              </a:rPr>
              <a:t>AI in migraine</a:t>
            </a:r>
            <a:endParaRPr dirty="0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0FB5510D-BEDC-328F-E8B1-7DA96F478B1A}"/>
              </a:ext>
            </a:extLst>
          </p:cNvPr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1FC45-F2C4-005A-AEEF-11DDF8BFE6C2}"/>
              </a:ext>
            </a:extLst>
          </p:cNvPr>
          <p:cNvSpPr txBox="1"/>
          <p:nvPr/>
        </p:nvSpPr>
        <p:spPr>
          <a:xfrm>
            <a:off x="626743" y="1920537"/>
            <a:ext cx="8046719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future is bright!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chemeClr val="bg1"/>
                </a:solidFill>
              </a:rPr>
              <a:t>Better diagnosis, treatment selection, drug development, individualized neuromodulation, and disease prevention through: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Machine learning based on clinical data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Structural and functional imaging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Omics – genomics, epigenomics, </a:t>
            </a:r>
            <a:r>
              <a:rPr lang="en-US" sz="1800" dirty="0" err="1">
                <a:solidFill>
                  <a:schemeClr val="bg1"/>
                </a:solidFill>
              </a:rPr>
              <a:t>connectomics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proteinomics</a:t>
            </a:r>
            <a:r>
              <a:rPr lang="en-US" sz="1800" dirty="0">
                <a:solidFill>
                  <a:schemeClr val="bg1"/>
                </a:solidFill>
              </a:rPr>
              <a:t>, metabolomics, </a:t>
            </a:r>
            <a:r>
              <a:rPr lang="en-US" sz="1800" dirty="0" err="1">
                <a:solidFill>
                  <a:schemeClr val="bg1"/>
                </a:solidFill>
              </a:rPr>
              <a:t>etc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AI-aided traditional drug development – faster target identification, design of drugs, virtual drug screening, efficacy and toxicity prediction, </a:t>
            </a:r>
            <a:r>
              <a:rPr lang="en-US" sz="1800" dirty="0" err="1">
                <a:solidFill>
                  <a:schemeClr val="bg1"/>
                </a:solidFill>
              </a:rPr>
              <a:t>etc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3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883124" y="524778"/>
            <a:ext cx="5239698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None/>
            </a:pPr>
            <a:r>
              <a:rPr lang="en-US" sz="2400" b="0" dirty="0">
                <a:solidFill>
                  <a:srgbClr val="00B050"/>
                </a:solidFill>
              </a:rPr>
              <a:t>Artificial Intelligence and Machine Learning in Headache Medicine</a:t>
            </a:r>
          </a:p>
        </p:txBody>
      </p:sp>
      <p:sp>
        <p:nvSpPr>
          <p:cNvPr id="63" name="Google Shape;63;p2"/>
          <p:cNvSpPr txBox="1">
            <a:spLocks noGrp="1"/>
          </p:cNvSpPr>
          <p:nvPr>
            <p:ph type="body" idx="1"/>
          </p:nvPr>
        </p:nvSpPr>
        <p:spPr>
          <a:xfrm>
            <a:off x="194606" y="1757565"/>
            <a:ext cx="807216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endParaRPr lang="en-US" dirty="0">
              <a:effectLst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 note-taking assistants may improve the quality and quantity of data collection and analysis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Adding health tracker data may provide additional info</a:t>
            </a:r>
            <a:endParaRPr lang="en-US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 models help diagnose different types of headaches with greater accuracy, even by non-specialists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Potential for AI to assist in underserved areas with limited access to specialists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AI is better than a human, do we need to improve the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education of humans? What role does human expertise still play in clinical medicine?</a:t>
            </a:r>
            <a:endParaRPr lang="en-US" sz="1800" dirty="0">
              <a:effectLst/>
              <a:latin typeface="+mj-lt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 “hallucinations” -  generation of incorrect or fabricated information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4913313" y="2137740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>
            <a:extLst>
              <a:ext uri="{FF2B5EF4-FFF2-40B4-BE49-F238E27FC236}">
                <a16:creationId xmlns:a16="http://schemas.microsoft.com/office/drawing/2014/main" id="{F8F037C1-CBD7-3CEE-70B0-7619EAE28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9183" y="275235"/>
            <a:ext cx="7772400" cy="1104900"/>
          </a:xfrm>
        </p:spPr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2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fMRI Insights into Migraine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CDA66FF-71A7-7ACA-49FE-81AE2C920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3581" y="1380135"/>
            <a:ext cx="8636838" cy="4106863"/>
          </a:xfrm>
        </p:spPr>
        <p:txBody>
          <a:bodyPr/>
          <a:lstStyle/>
          <a:p>
            <a:pPr marL="0" marR="0" lvl="0" indent="0">
              <a:lnSpc>
                <a:spcPts val="19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Schwedt TJ, Chiang CC, Chong CD, </a:t>
            </a:r>
            <a:r>
              <a:rPr lang="en-US" sz="1600" i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Dodick</a:t>
            </a:r>
            <a:r>
              <a:rPr lang="en-US" sz="16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DW. 				</a:t>
            </a:r>
            <a:r>
              <a:rPr lang="en-US" sz="1600" i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Functional MRI of migraine. </a:t>
            </a:r>
            <a:r>
              <a:rPr lang="en-US" sz="16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Lancet Neurol. 2015</a:t>
            </a:r>
          </a:p>
          <a:p>
            <a:pPr marL="0" marR="0" lvl="0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Key Findings:</a:t>
            </a:r>
            <a:endParaRPr lang="en-US" sz="1600" kern="100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Migraineurs exhibit atypical brain responses to sensory stimuli (visual, olfactory, painful cutaneous).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Lack of normal habituation to repetitive stimuli between migraine attacks.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Altered functional connectivity in sensory processing regions.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Severity of fMRI abnormalities correlates with headache frequency and longer migraine history.</a:t>
            </a:r>
          </a:p>
          <a:p>
            <a:pPr marL="0" marR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Implications:</a:t>
            </a:r>
            <a:endParaRPr lang="en-US" sz="1600" kern="100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fMRI can identify neural dysfunctions leading to sensory hypersensitivities in migraine.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Potential to discover new targets for preventive therapies.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fMRI biomarkers may indicate early responses to preventive treatments.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5A8A2B77-9242-8A9C-77A3-12409A641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0"/>
            <a:ext cx="7772400" cy="1104900"/>
          </a:xfrm>
        </p:spPr>
        <p:txBody>
          <a:bodyPr/>
          <a:lstStyle/>
          <a:p>
            <a:pPr>
              <a:defRPr/>
            </a:pPr>
            <a: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Multimodal MRI-Based </a:t>
            </a:r>
            <a:b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Diagnostic Model for Migraine</a:t>
            </a:r>
            <a:endParaRPr lang="en-US" sz="2400" b="0" dirty="0">
              <a:latin typeface="+mj-lt"/>
              <a:ea typeface="ＭＳ Ｐゴシック" pitchFamily="-65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C849AD3-186D-54B5-51DB-94AA24691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375" y="1689813"/>
            <a:ext cx="7912100" cy="4732934"/>
          </a:xfrm>
        </p:spPr>
        <p:txBody>
          <a:bodyPr/>
          <a:lstStyle/>
          <a:p>
            <a:pPr marL="142875" indent="0">
              <a:lnSpc>
                <a:spcPct val="125000"/>
              </a:lnSpc>
              <a:buClr>
                <a:srgbClr val="FF0000"/>
              </a:buClr>
              <a:buNone/>
              <a:defRPr/>
            </a:pPr>
            <a:r>
              <a:rPr lang="en-US" sz="18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Namgung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JY, et al. </a:t>
            </a:r>
            <a:r>
              <a:rPr lang="en-US" sz="1800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robust multimodal brain MRI-based diagnostic model for migraine: validation across different migraine phases and longitudinal follow-up data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J Headache Pain. 2025;26(1):5.</a:t>
            </a:r>
          </a:p>
          <a:p>
            <a:pPr marL="457200" marR="0" lvl="1" indent="0">
              <a:lnSpc>
                <a:spcPts val="20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600" b="1" i="0" dirty="0">
                <a:solidFill>
                  <a:schemeClr val="tx2"/>
                </a:solidFill>
                <a:effectLst/>
                <a:latin typeface="+mj-lt"/>
              </a:rPr>
              <a:t>Morphological features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: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cortical thickness, curvature, and sulcal depth, and functional connectivity features, such as low-dimensional representation of functional connectivity (gradient), degree centrality, and betweenness centrality</a:t>
            </a:r>
          </a:p>
          <a:p>
            <a:pPr marL="457200" marR="0" lvl="1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Performance Metrics</a:t>
            </a:r>
            <a:r>
              <a:rPr lang="en-US" sz="1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Accuracy: 87%, Area Under Curve (AUC): 0.94</a:t>
            </a:r>
          </a:p>
          <a:p>
            <a:pPr marL="0" marR="0" lvl="0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Validation Across Migraine Phases: </a:t>
            </a:r>
            <a:endParaRPr lang="en-US" sz="1600" kern="100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Interictal (between attacks): Accuracy: 85%, AUC: 0.97</a:t>
            </a:r>
          </a:p>
          <a:p>
            <a:pPr marL="457200" marR="0" lvl="1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Ictal/Peri-ictal (during/around attacks): Accuracy: 84%, AUC: 0.93</a:t>
            </a:r>
          </a:p>
          <a:p>
            <a:pPr marL="0" marR="0" lvl="0" indent="0">
              <a:lnSpc>
                <a:spcPts val="15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Longitudinal Validation (1-year follow-up): 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Overall Accuracy: 91%, AUC: 0.96</a:t>
            </a:r>
          </a:p>
          <a:p>
            <a:pPr marL="0" marR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Implications: 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Demonstrates the potential of combining multimodal MRI features 	with machine learning for robust migraine diagnosis. </a:t>
            </a:r>
            <a:endParaRPr lang="en-US" altLang="en-US" sz="160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5A8A2B77-9242-8A9C-77A3-12409A641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2049" y="190195"/>
            <a:ext cx="7772400" cy="1104900"/>
          </a:xfrm>
        </p:spPr>
        <p:txBody>
          <a:bodyPr/>
          <a:lstStyle/>
          <a:p>
            <a:pPr>
              <a:defRPr/>
            </a:pPr>
            <a: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Insular Connectivity Differentiates </a:t>
            </a:r>
            <a:b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Posttraumatic Headache in </a:t>
            </a:r>
            <a:r>
              <a:rPr lang="en-US" sz="2400" b="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2400" b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Patients</a:t>
            </a:r>
            <a:endParaRPr lang="en-US" sz="2400" b="0" dirty="0">
              <a:latin typeface="+mj-lt"/>
              <a:ea typeface="ＭＳ Ｐゴシック" pitchFamily="-65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C849AD3-186D-54B5-51DB-94AA24691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43" y="1529208"/>
            <a:ext cx="8245424" cy="4114800"/>
          </a:xfrm>
        </p:spPr>
        <p:txBody>
          <a:bodyPr/>
          <a:lstStyle/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2875" indent="0"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 F, et al. </a:t>
            </a:r>
            <a:r>
              <a:rPr lang="en-US" sz="2000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Connectivity of the insular subdivisions differentiates posttraumatic headache-associated from </a:t>
            </a:r>
            <a:r>
              <a:rPr lang="en-US" sz="2000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nonheadache</a:t>
            </a:r>
            <a:r>
              <a:rPr lang="en-US" sz="2000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-associated mild traumatic brain injury: an arterial spin labelling study. </a:t>
            </a:r>
            <a:r>
              <a:rPr lang="en-US" sz="20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 Headache Pain. 2024;25(1):103. 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94 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patients underwent arterial spin labeling (ASL) perfusion MRI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Compared FC between insular subregions and other brain regions in 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patients with PTH (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PTH) and without PTH (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PTH)</a:t>
            </a:r>
          </a:p>
          <a:p>
            <a:pPr marL="142875" indent="0">
              <a:buNone/>
            </a:pP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Changes in the perfusion-based FC of the left posterior insula/dorsal anterior insula with the thalamus/MCC were significantly correlated with headache characteristics.</a:t>
            </a:r>
            <a:r>
              <a:rPr lang="en-US" sz="16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522314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685799" y="60325"/>
            <a:ext cx="7772400" cy="1104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7812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dirty="0">
                <a:solidFill>
                  <a:srgbClr val="00B050"/>
                </a:solidFill>
              </a:rPr>
              <a:t>fMRI data in migraine</a:t>
            </a:r>
            <a:endParaRPr dirty="0"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1"/>
          </p:nvPr>
        </p:nvSpPr>
        <p:spPr>
          <a:xfrm>
            <a:off x="535917" y="1814582"/>
            <a:ext cx="807216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None/>
            </a:pPr>
            <a:r>
              <a:rPr lang="en-US" sz="2000" dirty="0">
                <a:solidFill>
                  <a:srgbClr val="FFFF00"/>
                </a:solidFill>
              </a:rPr>
              <a:t>Aberrant cerebral blood flow and functional connectivity                                  in patients with vestibular migraine: a resting-state ASL and fMRI study</a:t>
            </a:r>
            <a:r>
              <a:rPr lang="en-US" sz="1800" dirty="0">
                <a:solidFill>
                  <a:srgbClr val="FFFF00"/>
                </a:solidFill>
              </a:rPr>
              <a:t>.  </a:t>
            </a:r>
            <a:r>
              <a:rPr lang="en-US" sz="1800" dirty="0"/>
              <a:t>Chen Z, et al. </a:t>
            </a:r>
            <a:r>
              <a:rPr lang="en-US" sz="1800" i="1" dirty="0"/>
              <a:t>The Journal of Headache and Pain </a:t>
            </a:r>
            <a:r>
              <a:rPr lang="en-US" sz="1800" dirty="0"/>
              <a:t>2024; 25:84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500"/>
              <a:buNone/>
            </a:pPr>
            <a:r>
              <a:rPr lang="en-US" sz="1800" dirty="0"/>
              <a:t>Compared with HC, VM patients showed:</a:t>
            </a: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Noto Sans Symbols"/>
              <a:buChar char="⮚"/>
            </a:pPr>
            <a:r>
              <a:rPr lang="en-US" sz="1800" dirty="0"/>
              <a:t>increased FC between the right </a:t>
            </a:r>
            <a:r>
              <a:rPr lang="en-US" sz="1800" dirty="0" err="1">
                <a:solidFill>
                  <a:schemeClr val="lt2"/>
                </a:solidFill>
              </a:rPr>
              <a:t>PreCG</a:t>
            </a:r>
            <a:r>
              <a:rPr lang="en-US" sz="1800" dirty="0"/>
              <a:t> and areas of the </a:t>
            </a:r>
            <a:r>
              <a:rPr lang="en-US" sz="1800" dirty="0">
                <a:solidFill>
                  <a:schemeClr val="lt2"/>
                </a:solidFill>
              </a:rPr>
              <a:t>left </a:t>
            </a:r>
            <a:r>
              <a:rPr lang="en-US" sz="1800" dirty="0" err="1">
                <a:solidFill>
                  <a:schemeClr val="lt2"/>
                </a:solidFill>
              </a:rPr>
              <a:t>PostCG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lt2"/>
                </a:solidFill>
              </a:rPr>
              <a:t>left cuneus and right lingual gyrus </a:t>
            </a: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Noto Sans Symbols"/>
              <a:buChar char="⮚"/>
            </a:pPr>
            <a:r>
              <a:rPr lang="en-US" sz="1800" dirty="0"/>
              <a:t>decreased FC between the </a:t>
            </a:r>
            <a:r>
              <a:rPr lang="en-US" sz="1800" dirty="0">
                <a:solidFill>
                  <a:schemeClr val="lt2"/>
                </a:solidFill>
              </a:rPr>
              <a:t>left insular and regions of the left thalamus and right anterior cingulate cortex</a:t>
            </a: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Noto Sans Symbols"/>
              <a:buChar char="⮚"/>
            </a:pPr>
            <a:r>
              <a:rPr lang="en-US" sz="1800" dirty="0"/>
              <a:t>increased FC between the </a:t>
            </a:r>
            <a:r>
              <a:rPr lang="en-US" sz="1800" dirty="0">
                <a:solidFill>
                  <a:schemeClr val="lt2"/>
                </a:solidFill>
              </a:rPr>
              <a:t>left insular and right fusiform gyrus 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500"/>
              <a:buNone/>
            </a:pPr>
            <a:r>
              <a:rPr lang="en-US" sz="1800" dirty="0"/>
              <a:t>These variations in brain perfusion and FC were significantly correlated with frequency of migraine symptoms, frequency of vestibular symptoms and disease duration of VM</a:t>
            </a:r>
            <a:endParaRPr sz="1800" dirty="0"/>
          </a:p>
        </p:txBody>
      </p:sp>
      <p:sp>
        <p:nvSpPr>
          <p:cNvPr id="113" name="Google Shape;113;p8"/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08229361-27B6-295E-6012-9BE90102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>
            <a:extLst>
              <a:ext uri="{FF2B5EF4-FFF2-40B4-BE49-F238E27FC236}">
                <a16:creationId xmlns:a16="http://schemas.microsoft.com/office/drawing/2014/main" id="{361E6AA0-D138-088B-0274-367399487F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6743" y="541057"/>
            <a:ext cx="5400059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lang="en-US" sz="3200" b="0" dirty="0">
                <a:solidFill>
                  <a:srgbClr val="00B050"/>
                </a:solidFill>
              </a:rPr>
              <a:t>fMRI data in migraine</a:t>
            </a:r>
            <a:endParaRPr dirty="0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69ABA63D-8165-19DD-FC35-4960D6FA3FC9}"/>
              </a:ext>
            </a:extLst>
          </p:cNvPr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89798-CBEA-6375-B581-83016B092269}"/>
              </a:ext>
            </a:extLst>
          </p:cNvPr>
          <p:cNvSpPr txBox="1"/>
          <p:nvPr/>
        </p:nvSpPr>
        <p:spPr>
          <a:xfrm>
            <a:off x="702260" y="2433499"/>
            <a:ext cx="76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2" name="IMG_1512 (1)">
            <a:hlinkClick r:id="" action="ppaction://media"/>
            <a:extLst>
              <a:ext uri="{FF2B5EF4-FFF2-40B4-BE49-F238E27FC236}">
                <a16:creationId xmlns:a16="http://schemas.microsoft.com/office/drawing/2014/main" id="{20798389-1032-8F28-EF32-8AEAF02EC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16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/>
          </p:nvPr>
        </p:nvSpPr>
        <p:spPr>
          <a:xfrm>
            <a:off x="626743" y="541057"/>
            <a:ext cx="5400059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lang="en-US" sz="3200" b="0">
                <a:solidFill>
                  <a:srgbClr val="92D050"/>
                </a:solidFill>
              </a:rPr>
              <a:t>rTMS for migraines</a:t>
            </a:r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626743" y="1986990"/>
            <a:ext cx="807216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 sz="2000" dirty="0">
                <a:solidFill>
                  <a:schemeClr val="lt2"/>
                </a:solidFill>
              </a:rPr>
              <a:t>Efficacy of repetitive transcranial magnetic stimulation on chronic migraine: A meta-analysis. </a:t>
            </a:r>
            <a:r>
              <a:rPr lang="en-US" sz="2000" dirty="0"/>
              <a:t>Zhong J, et al. </a:t>
            </a:r>
            <a:r>
              <a:rPr lang="en-US" sz="2000" i="1" dirty="0"/>
              <a:t>Front Neurol </a:t>
            </a:r>
            <a:r>
              <a:rPr lang="en-US" sz="2000" dirty="0"/>
              <a:t>2022; 13: 1050090. </a:t>
            </a:r>
            <a:endParaRPr sz="2000" dirty="0"/>
          </a:p>
          <a:p>
            <a:pPr marL="0" lvl="0" indent="0" algn="l" rtl="0">
              <a:lnSpc>
                <a:spcPts val="2500"/>
              </a:lnSpc>
              <a:spcBef>
                <a:spcPts val="3000"/>
              </a:spcBef>
              <a:spcAft>
                <a:spcPts val="0"/>
              </a:spcAft>
              <a:buSzPts val="1350"/>
              <a:buNone/>
            </a:pPr>
            <a:r>
              <a:rPr lang="en-US" sz="2000" dirty="0"/>
              <a:t>Eight studies </a:t>
            </a:r>
            <a:endParaRPr sz="2000" dirty="0"/>
          </a:p>
          <a:p>
            <a:pPr marL="0" lvl="0" indent="0" algn="l" rtl="0">
              <a:lnSpc>
                <a:spcPts val="2500"/>
              </a:lnSpc>
              <a:spcBef>
                <a:spcPts val="3000"/>
              </a:spcBef>
              <a:spcAft>
                <a:spcPts val="0"/>
              </a:spcAft>
              <a:buSzPts val="1350"/>
              <a:buNone/>
            </a:pPr>
            <a:r>
              <a:rPr lang="en-US" sz="2000" dirty="0"/>
              <a:t>rTMS was more effective for decreasing migraine attacks than the sham rTMS. Effect size of −1.13 on the frequency of migraine attacks </a:t>
            </a:r>
            <a:endParaRPr sz="2000" dirty="0"/>
          </a:p>
          <a:p>
            <a:pPr marL="0" lvl="0" indent="0" algn="l" rtl="0">
              <a:lnSpc>
                <a:spcPts val="2500"/>
              </a:lnSpc>
              <a:spcBef>
                <a:spcPts val="3000"/>
              </a:spcBef>
              <a:spcAft>
                <a:spcPts val="0"/>
              </a:spcAft>
              <a:buSzPts val="1350"/>
              <a:buNone/>
            </a:pPr>
            <a:r>
              <a:rPr lang="en-US" sz="2000" dirty="0"/>
              <a:t>The meta-analysis revealed that rTMS is an effective approach for reducing migraine attack when the </a:t>
            </a:r>
            <a:r>
              <a:rPr lang="en-US" sz="2000" dirty="0">
                <a:solidFill>
                  <a:schemeClr val="lt2"/>
                </a:solidFill>
              </a:rPr>
              <a:t>dorsolateral prefrontal cortex </a:t>
            </a:r>
            <a:r>
              <a:rPr lang="en-US" sz="2000" dirty="0"/>
              <a:t>was stimulated. However, rTMS did not reduce the pain level</a:t>
            </a:r>
            <a:endParaRPr sz="2000" dirty="0"/>
          </a:p>
          <a:p>
            <a:pPr marL="342900" lvl="0" indent="-257175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350"/>
              <a:buNone/>
            </a:pPr>
            <a:endParaRPr sz="1800" dirty="0"/>
          </a:p>
          <a:p>
            <a:pPr marL="0" lvl="0" indent="0" algn="l" rtl="0">
              <a:lnSpc>
                <a:spcPct val="138888"/>
              </a:lnSpc>
              <a:spcBef>
                <a:spcPts val="2440"/>
              </a:spcBef>
              <a:spcAft>
                <a:spcPts val="0"/>
              </a:spcAft>
              <a:buClr>
                <a:srgbClr val="FF0000"/>
              </a:buClr>
              <a:buSzPts val="1350"/>
              <a:buNone/>
            </a:pPr>
            <a:endParaRPr sz="1800" dirty="0"/>
          </a:p>
        </p:txBody>
      </p:sp>
      <p:sp>
        <p:nvSpPr>
          <p:cNvPr id="139" name="Google Shape;139;p11"/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626743" y="541057"/>
            <a:ext cx="5400059" cy="660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lang="en-US" sz="3200" b="0">
                <a:solidFill>
                  <a:srgbClr val="92D050"/>
                </a:solidFill>
              </a:rPr>
              <a:t>rTMS for migraines</a:t>
            </a:r>
            <a:endParaRPr/>
          </a:p>
        </p:txBody>
      </p:sp>
      <p:sp>
        <p:nvSpPr>
          <p:cNvPr id="146" name="Google Shape;146;p12"/>
          <p:cNvSpPr txBox="1">
            <a:spLocks noGrp="1"/>
          </p:cNvSpPr>
          <p:nvPr>
            <p:ph type="body" idx="1"/>
          </p:nvPr>
        </p:nvSpPr>
        <p:spPr>
          <a:xfrm>
            <a:off x="626743" y="2049743"/>
            <a:ext cx="807216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50"/>
              <a:buNone/>
            </a:pPr>
            <a:r>
              <a:rPr lang="en-US" sz="2000" dirty="0" err="1"/>
              <a:t>Safiai</a:t>
            </a:r>
            <a:r>
              <a:rPr lang="en-US" sz="2000" dirty="0"/>
              <a:t> NIM, et al. </a:t>
            </a:r>
            <a:r>
              <a:rPr lang="en-US" sz="2000" dirty="0">
                <a:solidFill>
                  <a:schemeClr val="lt2"/>
                </a:solidFill>
              </a:rPr>
              <a:t>High-frequency repetitive transcranial magnetic stimulation at dorsolateral prefrontal cortex for migraine prevention: A systematic review and meta-analysis. </a:t>
            </a:r>
            <a:r>
              <a:rPr lang="en-US" sz="2000" i="1" dirty="0"/>
              <a:t>Cephalalgia</a:t>
            </a:r>
            <a:r>
              <a:rPr lang="en-US" sz="2000" dirty="0"/>
              <a:t>. 2022;42(10):1071-1085</a:t>
            </a:r>
            <a:endParaRPr sz="2000" dirty="0"/>
          </a:p>
          <a:p>
            <a:pPr marL="0" lvl="0" indent="0" algn="l" rtl="0">
              <a:lnSpc>
                <a:spcPts val="2900"/>
              </a:lnSpc>
              <a:spcBef>
                <a:spcPts val="1440"/>
              </a:spcBef>
              <a:spcAft>
                <a:spcPts val="0"/>
              </a:spcAft>
              <a:buClr>
                <a:srgbClr val="FF0000"/>
              </a:buClr>
              <a:buSzPts val="1350"/>
              <a:buNone/>
            </a:pPr>
            <a:r>
              <a:rPr lang="en-US" sz="2000" dirty="0"/>
              <a:t>Meta-analysis revealed that high-frequency repetitive transcranial magnetic stimulation over </a:t>
            </a:r>
            <a:r>
              <a:rPr lang="en-US" sz="2000" dirty="0">
                <a:solidFill>
                  <a:schemeClr val="lt2"/>
                </a:solidFill>
              </a:rPr>
              <a:t>dorsolateral prefrontal cortex </a:t>
            </a:r>
            <a:r>
              <a:rPr lang="en-US" sz="2000" dirty="0"/>
              <a:t>significantly reduced acute medication intake and functional disability </a:t>
            </a:r>
            <a:endParaRPr sz="2000" dirty="0"/>
          </a:p>
          <a:p>
            <a:pPr marL="0" lvl="0" indent="0" algn="l" rtl="0">
              <a:lnSpc>
                <a:spcPts val="2900"/>
              </a:lnSpc>
              <a:spcBef>
                <a:spcPts val="1440"/>
              </a:spcBef>
              <a:spcAft>
                <a:spcPts val="0"/>
              </a:spcAft>
              <a:buClr>
                <a:srgbClr val="FF0000"/>
              </a:buClr>
              <a:buSzPts val="1350"/>
              <a:buNone/>
            </a:pPr>
            <a:r>
              <a:rPr lang="en-US" sz="2000" dirty="0"/>
              <a:t>However, no differences were found in headache days and pain intensity reduction, although there was a slight trend favoring high-frequency repetitive transcranial magnetic stimulation</a:t>
            </a:r>
            <a:endParaRPr sz="2000" dirty="0"/>
          </a:p>
        </p:txBody>
      </p:sp>
      <p:sp>
        <p:nvSpPr>
          <p:cNvPr id="147" name="Google Shape;147;p12"/>
          <p:cNvSpPr/>
          <p:nvPr/>
        </p:nvSpPr>
        <p:spPr>
          <a:xfrm>
            <a:off x="4913313" y="2130425"/>
            <a:ext cx="462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50"/>
              <a:buFont typeface="Noto Sans Symbols"/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de Bar">
  <a:themeElements>
    <a:clrScheme name="Side Bar 1">
      <a:dk1>
        <a:srgbClr val="000099"/>
      </a:dk1>
      <a:lt1>
        <a:srgbClr val="FFFFFF"/>
      </a:lt1>
      <a:dk2>
        <a:srgbClr val="0000FF"/>
      </a:dk2>
      <a:lt2>
        <a:srgbClr val="FFFF00"/>
      </a:lt2>
      <a:accent1>
        <a:srgbClr val="FF00FF"/>
      </a:accent1>
      <a:accent2>
        <a:srgbClr val="6600CC"/>
      </a:accent2>
      <a:accent3>
        <a:srgbClr val="AAAAFF"/>
      </a:accent3>
      <a:accent4>
        <a:srgbClr val="DADADA"/>
      </a:accent4>
      <a:accent5>
        <a:srgbClr val="FFAAFF"/>
      </a:accent5>
      <a:accent6>
        <a:srgbClr val="5C00B9"/>
      </a:accent6>
      <a:hlink>
        <a:srgbClr val="FF0000"/>
      </a:hlink>
      <a:folHlink>
        <a:srgbClr val="00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985</Words>
  <Application>Microsoft Office PowerPoint</Application>
  <PresentationFormat>On-screen Show (4:3)</PresentationFormat>
  <Paragraphs>97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Times New Roman</vt:lpstr>
      <vt:lpstr>Calibri</vt:lpstr>
      <vt:lpstr>Courier New</vt:lpstr>
      <vt:lpstr>Wingdings</vt:lpstr>
      <vt:lpstr>Noto Sans Symbols</vt:lpstr>
      <vt:lpstr>Side Bar</vt:lpstr>
      <vt:lpstr>PowerPoint Presentation</vt:lpstr>
      <vt:lpstr>Artificial Intelligence and Machine Learning in Headache Medicine</vt:lpstr>
      <vt:lpstr>fMRI Insights into Migraine</vt:lpstr>
      <vt:lpstr>Multimodal MRI-Based  Diagnostic Model for Migraine</vt:lpstr>
      <vt:lpstr>Insular Connectivity Differentiates  Posttraumatic Headache in mTBI Patients</vt:lpstr>
      <vt:lpstr>fMRI data in migraine</vt:lpstr>
      <vt:lpstr>fMRI data in migraine</vt:lpstr>
      <vt:lpstr>rTMS for migraines</vt:lpstr>
      <vt:lpstr>rTMS for migraines</vt:lpstr>
      <vt:lpstr>rTMS for migraines</vt:lpstr>
      <vt:lpstr>AI in migraine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mauskops</dc:creator>
  <cp:lastModifiedBy>Alexander Mauskop</cp:lastModifiedBy>
  <cp:revision>11</cp:revision>
  <dcterms:created xsi:type="dcterms:W3CDTF">2000-07-05T22:04:18Z</dcterms:created>
  <dcterms:modified xsi:type="dcterms:W3CDTF">2025-03-08T20:11:07Z</dcterms:modified>
</cp:coreProperties>
</file>